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6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D264673-3F90-4AC6-8D63-FAB4A0F02E48}" type="datetimeFigureOut">
              <a:rPr lang="ru-RU" smtClean="0"/>
              <a:pPr/>
              <a:t>02.06.2023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031092A-F0A7-4476-A60C-8D77FA5CAA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text=%D1%80%D0%B5%D1%88%D0%B5%D0%BD%D0%B8%D0%B5%20%D0%B7%D0%B0%D0%B4%D0%B0%D1%87%20%D1%81%D0%B2%D1%8F%D0%B7%D0%B0%D0%BD%D0%BD%D1%8B%D1%85%20%D1%81%20%D0%B6%D0%B8%D0%B7%D0%BD%D1%8C%D1%8E&amp;img_url=http://xn-----40-5veezch4adjeifk6cb5dgegl6v.xn--p1ai/wp-content/gallery/sad-40/duhovno-nrav_vosp.jpg&amp;pos=17&amp;rpt=simage&amp;family=y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images.yandex.ru/yandsearch?text=%D1%80%D0%B5%D1%88%D0%B5%D0%BD%D0%B8%D0%B5%20%D0%B7%D0%B0%D0%B4%D0%B0%D1%87%20%D1%81%D0%B2%D1%8F%D0%B7%D0%B0%D0%BD%D0%BD%D1%8B%D1%85%20%D1%81%20%D0%B6%D0%B8%D0%B7%D0%BD%D1%8C%D1%8E&amp;img_url=http://www.kaknauchit.ru/picture_library/shema.jpg&amp;pos=21&amp;rpt=simage&amp;family=ye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p=1&amp;text=%D0%BF%D0%BE%D0%B8%D1%81%D0%BA%20%20%D0%BF%D1%83%D1%82%D0%B5%D0%B9&amp;img_url=http://young.rzd.ru/dbmm/images/41/4080/3516796&amp;pos=53&amp;rpt=simage&amp;family=y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images.yandex.ru/yandsearch?p=1&amp;text=%D0%BF%D0%BE%D0%B8%D1%81%D0%BA%20%20%D0%BF%D1%83%D1%82%D0%B5%D0%B9&amp;img_url=http://svobodaslova.ictv.ua/img/edition/e507.jpg&amp;pos=42&amp;rpt=simage&amp;family=ye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yandex.ru/yandsearch?text=%D0%BF%D0%BE%D0%B1%D1%83%D0%B6%D0%B4%D0%B5%D0%BD%D0%B8%D0%B5%20%D0%BA%20%D0%B0%D0%BD%D0%B0%D0%BB%D0%B8%D0%B7%D1%83&amp;img_url=http://balakovoblog.ru/wp-content/uploads/2010/04/internet1.jpg&amp;pos=18&amp;rpt=simage&amp;family=y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ages.yandex.ru/yandsearch?p=1&amp;text=%D0%BF%D0%BE%D1%81%D1%82%D0%B0%D0%BD%D0%BE%D0%B2%D0%BA%D0%B0%20%D0%BD%D0%B0%D1%83%D1%87%D0%BD%D1%8B%D1%85%20%D0%BF%D1%80%D0%BE%D0%B1%D0%BB%D0%B5%D0%BC&amp;img_url=http://children.claw.ru/3_earth_universe/content/002/06.jpg&amp;pos=38&amp;rpt=simage&amp;family=y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images.yandex.ru/yandsearch?text=%D0%BC%D0%B5%D0%BD%D0%B4%D0%B5%D0%BB%D0%B5%D0%B5%D0%B2%20%D1%84%D0%BE%D1%82%D0%BE&amp;img_url=http://img.lenta.ru/news/2011/03/02/nomendeleev/picture.jpg&amp;pos=13&amp;rpt=simage&amp;family=ye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357298"/>
            <a:ext cx="8458200" cy="228601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Десять  способов создания проблемных ситуаций на уроках.</a:t>
            </a:r>
            <a:br>
              <a:rPr lang="ru-RU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Критерии оценивания деятельности учащихся.</a:t>
            </a:r>
            <a:b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857628"/>
            <a:ext cx="4953000" cy="1752600"/>
          </a:xfrm>
        </p:spPr>
        <p:txBody>
          <a:bodyPr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229600" cy="785818"/>
          </a:xfrm>
        </p:spPr>
        <p:txBody>
          <a:bodyPr/>
          <a:lstStyle/>
          <a:p>
            <a:pPr algn="ctr"/>
            <a:r>
              <a:rPr lang="ru-RU" dirty="0" smtClean="0"/>
              <a:t>1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501122" cy="239402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Побуждение обучающихся к теоретическому объяснению явлений, фактов,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внешнего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несоответствия между ними.</a:t>
            </a:r>
          </a:p>
          <a:p>
            <a:endParaRPr lang="ru-RU" dirty="0"/>
          </a:p>
        </p:txBody>
      </p:sp>
      <p:pic>
        <p:nvPicPr>
          <p:cNvPr id="1026" name="Picture 2" descr="http://merkab.narod.ru/doklad/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9" y="2643182"/>
            <a:ext cx="5231606" cy="4024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229600" cy="928694"/>
          </a:xfrm>
        </p:spPr>
        <p:txBody>
          <a:bodyPr/>
          <a:lstStyle/>
          <a:p>
            <a:pPr algn="ctr"/>
            <a:r>
              <a:rPr lang="ru-RU" dirty="0" smtClean="0"/>
              <a:t>2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229600" cy="235745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Использование ситуаций, возникающих при выполнении обучающимися учебных задач, а также в процессе их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обычной жизнедеятельности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 есть тех проблемных ситуаций, которые возникают на практике.</a:t>
            </a:r>
          </a:p>
          <a:p>
            <a:endParaRPr lang="ru-RU" dirty="0"/>
          </a:p>
        </p:txBody>
      </p:sp>
      <p:pic>
        <p:nvPicPr>
          <p:cNvPr id="27650" name="Picture 2" descr="http://im4-tub-ru.yandex.net/i?id=221082532-38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876"/>
            <a:ext cx="3857652" cy="2893239"/>
          </a:xfrm>
          <a:prstGeom prst="rect">
            <a:avLst/>
          </a:prstGeom>
          <a:noFill/>
        </p:spPr>
      </p:pic>
      <p:pic>
        <p:nvPicPr>
          <p:cNvPr id="27652" name="Picture 4" descr="http://im6-tub-ru.yandex.net/i?id=6324118-57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3714752"/>
            <a:ext cx="4334858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928694"/>
          </a:xfrm>
        </p:spPr>
        <p:txBody>
          <a:bodyPr/>
          <a:lstStyle/>
          <a:p>
            <a:pPr algn="ctr"/>
            <a:r>
              <a:rPr lang="ru-RU" dirty="0" smtClean="0"/>
              <a:t>3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1643074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Поиск новых путей практического применения обучающимися того ли иного изучаемого явления, факта, элемента знаний, навыка или умения.</a:t>
            </a:r>
          </a:p>
          <a:p>
            <a:endParaRPr lang="ru-RU" dirty="0"/>
          </a:p>
        </p:txBody>
      </p:sp>
      <p:pic>
        <p:nvPicPr>
          <p:cNvPr id="30722" name="Picture 2" descr="http://im3-tub-ru.yandex.net/i?id=160643023-71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928934"/>
            <a:ext cx="4452969" cy="3339727"/>
          </a:xfrm>
          <a:prstGeom prst="rect">
            <a:avLst/>
          </a:prstGeom>
          <a:noFill/>
        </p:spPr>
      </p:pic>
      <p:pic>
        <p:nvPicPr>
          <p:cNvPr id="30724" name="Picture 4" descr="http://im2-tub-ru.yandex.net/i?id=351672321-55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2962411"/>
            <a:ext cx="2786082" cy="32649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357166"/>
            <a:ext cx="6043626" cy="6429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4,5,6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71546"/>
            <a:ext cx="5000660" cy="521497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Побуждение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обучающихся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анализу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фактов и явлений действительности, порождающих противоречия между житейскими (бытовыми) представлениями и научными понятиями о них.</a:t>
            </a:r>
          </a:p>
          <a:p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Побуждение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обучающихся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сравнению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сопоставлению и противопоставлению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фактов, явлений, теорий, порождающих проблемные ситуации.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Побуждение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обучающихся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предварительному обобщению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новых фактов на основе имеющихся знаний, что способствует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иллюстрации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недостаточности последних для объяснения всех особенностей обобщаемых фактов.</a:t>
            </a:r>
          </a:p>
          <a:p>
            <a:endParaRPr lang="ru-RU" dirty="0"/>
          </a:p>
        </p:txBody>
      </p:sp>
      <p:pic>
        <p:nvPicPr>
          <p:cNvPr id="29698" name="Picture 2" descr="http://a.gallery.ukrhome.net/users/5509/images/medium/1c0e3308c92054a8e64d8dcc6c125a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005777"/>
            <a:ext cx="4000507" cy="5461010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428604"/>
            <a:ext cx="5472122" cy="500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7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107157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Выдвижение предположений (гипотез), формулировка выводов и их опытная проверка.</a:t>
            </a:r>
            <a:endParaRPr lang="ru-RU" dirty="0"/>
          </a:p>
        </p:txBody>
      </p:sp>
      <p:pic>
        <p:nvPicPr>
          <p:cNvPr id="28674" name="Picture 2" descr="http://im7-tub-ru.yandex.net/i?id=61645224-39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3116"/>
            <a:ext cx="5799813" cy="4062135"/>
          </a:xfrm>
          <a:prstGeom prst="rect">
            <a:avLst/>
          </a:prstGeom>
          <a:noFill/>
        </p:spPr>
      </p:pic>
      <p:pic>
        <p:nvPicPr>
          <p:cNvPr id="4100" name="Picture 4" descr="http://www.bg140.ru/index.php?view=image&amp;format=raw&amp;type=img&amp;id=22&amp;option=com_joomgallery&amp;Itemid=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2157408"/>
            <a:ext cx="2714644" cy="40814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7572428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8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229600" cy="132245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Ознакомление обучающихся с фактами, приведшими в истории науки к постановке научных проблем.</a:t>
            </a:r>
            <a:endParaRPr lang="ru-RU" dirty="0"/>
          </a:p>
        </p:txBody>
      </p:sp>
      <p:pic>
        <p:nvPicPr>
          <p:cNvPr id="33794" name="Picture 2" descr="http://im5-tub-ru.yandex.net/i?id=90536385-56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500306"/>
            <a:ext cx="2947048" cy="3714766"/>
          </a:xfrm>
          <a:prstGeom prst="rect">
            <a:avLst/>
          </a:prstGeom>
          <a:noFill/>
        </p:spPr>
      </p:pic>
      <p:pic>
        <p:nvPicPr>
          <p:cNvPr id="33796" name="Picture 4" descr="http://im8-tub-ru.yandex.net/i?id=333506562-31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2500306"/>
            <a:ext cx="4953021" cy="3714766"/>
          </a:xfrm>
          <a:prstGeom prst="rect">
            <a:avLst/>
          </a:prstGeom>
          <a:noFill/>
          <a:ln w="41275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428604"/>
            <a:ext cx="5329246" cy="5714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9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157163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межпредметных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связей с целью расширить диапазон возможных проблемных ситуаций.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357422" y="3000372"/>
            <a:ext cx="2786082" cy="1857388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770" name="Picture 2" descr="http://wiki.iteach.ru/images/0/0c/%d0%a1%d1%85%d0%b5%d0%bc%d0%b0_%d0%bc%d0%b5%d0%b6%d0%bf%d1%80%d0%b5%d0%b4%d0%bc%d0%b5%d1%82%d0%bd%d0%be%d0%b9_%d1%81%d0%b2%d1%8f%d0%b7%d0%b8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2285992"/>
            <a:ext cx="5357818" cy="350046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714744" y="335756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ОБЖ</a:t>
            </a:r>
            <a:endParaRPr lang="ru-RU" dirty="0"/>
          </a:p>
        </p:txBody>
      </p:sp>
      <p:pic>
        <p:nvPicPr>
          <p:cNvPr id="32772" name="Picture 4" descr="http://him.1september.ru/2008/19/10-1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14942" y="2357430"/>
            <a:ext cx="3571900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428604"/>
            <a:ext cx="5186370" cy="571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10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100013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Варьирование, переформулировка задач и вопросов.</a:t>
            </a:r>
            <a:endParaRPr lang="ru-RU" dirty="0"/>
          </a:p>
        </p:txBody>
      </p:sp>
      <p:pic>
        <p:nvPicPr>
          <p:cNvPr id="31746" name="Picture 2" descr="http://www.motivators.ru/sites/default/files/imagecache/tiser/motivator-34155.jpg"/>
          <p:cNvPicPr>
            <a:picLocks noChangeAspect="1" noChangeArrowheads="1"/>
          </p:cNvPicPr>
          <p:nvPr/>
        </p:nvPicPr>
        <p:blipFill>
          <a:blip r:embed="rId2"/>
          <a:srcRect b="12374"/>
          <a:stretch>
            <a:fillRect/>
          </a:stretch>
        </p:blipFill>
        <p:spPr bwMode="auto">
          <a:xfrm>
            <a:off x="1571604" y="2143116"/>
            <a:ext cx="5572164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Критерии оценивания своей деятельности учениками. </a:t>
            </a:r>
            <a:br>
              <a:rPr lang="ru-RU" sz="2400" b="1" dirty="0" smtClean="0"/>
            </a:br>
            <a:r>
              <a:rPr lang="ru-RU" sz="2400" b="1" dirty="0" smtClean="0">
                <a:solidFill>
                  <a:srgbClr val="FF0000"/>
                </a:solidFill>
              </a:rPr>
              <a:t>Активное выслушивание членов группы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7" y="1500174"/>
          <a:ext cx="8258204" cy="5072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6004"/>
                <a:gridCol w="2057400"/>
                <a:gridCol w="2057400"/>
                <a:gridCol w="2057400"/>
              </a:tblGrid>
              <a:tr h="97273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</a:t>
                      </a:r>
                      <a:endParaRPr lang="ru-RU" sz="28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</a:t>
                      </a:r>
                      <a:endParaRPr lang="ru-RU" sz="2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</a:t>
                      </a:r>
                      <a:endParaRPr lang="ru-RU" sz="28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</a:tr>
              <a:tr h="4099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Я стараюсь не только говорить сам, но и слушать других. </a:t>
                      </a:r>
                      <a:b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Я всегда забочусь о чувствах и мыслях других людей. 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Я выслушиваю других членов группы.</a:t>
                      </a:r>
                      <a:b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Я забочусь о чувствах и мыслях других людей.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Иногда я выслушиваю других членов группы.</a:t>
                      </a:r>
                      <a:b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Время от времени я прислушиваюсь к чувствам и мыслям других людей. 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Я не слушаю других членов группы.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Иногда я бываю не внимателен к чувствам и мыслям других людей..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Критерии оценивания своей деятельности учениками. </a:t>
            </a:r>
            <a:br>
              <a:rPr lang="ru-RU" sz="2400" b="1" dirty="0" smtClean="0"/>
            </a:br>
            <a:r>
              <a:rPr lang="ru-RU" sz="2400" b="1" dirty="0" smtClean="0">
                <a:solidFill>
                  <a:srgbClr val="FF0000"/>
                </a:solidFill>
              </a:rPr>
              <a:t>Взаимодействие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7" y="1428736"/>
          <a:ext cx="8258204" cy="5143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6004"/>
                <a:gridCol w="2057400"/>
                <a:gridCol w="2057400"/>
                <a:gridCol w="2057400"/>
              </a:tblGrid>
              <a:tr h="98643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</a:t>
                      </a:r>
                      <a:endParaRPr lang="ru-RU" sz="28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</a:t>
                      </a:r>
                      <a:endParaRPr lang="ru-RU" sz="2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</a:t>
                      </a:r>
                      <a:endParaRPr lang="ru-RU" sz="28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</a:tr>
              <a:tr h="4157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Я делюсь своими идеями и представляю информацию, имеющую непосредственное отношение к теме обсуждения. Я побуждаю других членов группы делиться их идеями.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Когда меня просят, я делюсь своими идеями. И я не мешаю другим членам группы делать это.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Иногда когда меня просят, я делюсь своими идеями. И я даю возможность высказаться  большинству членов группы. 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Мне не нравится делиться моими идеями, и поэтому я не принимаю участия в групповых обсуждениях. Я часто прерываю высказывания других членов группы. 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5794"/>
            <a:ext cx="8586758" cy="113823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Критерии оценивания своей деятельности учениками. </a:t>
            </a:r>
            <a:br>
              <a:rPr lang="ru-RU" sz="2400" b="1" dirty="0" smtClean="0"/>
            </a:br>
            <a:r>
              <a:rPr lang="ru-RU" sz="2400" b="1" dirty="0" smtClean="0">
                <a:solidFill>
                  <a:srgbClr val="FF0000"/>
                </a:solidFill>
              </a:rPr>
              <a:t>Вклад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714488"/>
          <a:ext cx="8229600" cy="4786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76092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</a:t>
                      </a:r>
                      <a:endParaRPr lang="ru-RU" sz="28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</a:t>
                      </a:r>
                      <a:endParaRPr lang="ru-RU" sz="28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</a:t>
                      </a:r>
                      <a:endParaRPr lang="ru-RU" sz="28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</a:tr>
              <a:tr h="40254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Verdana"/>
                          <a:ea typeface="Times New Roman"/>
                          <a:cs typeface="Times New Roman"/>
                        </a:rPr>
                        <a:t>Я вношу свой вклад в работу группы, принимая активное участие в обсуждениях. Я охотно берусь за порученные мне задания и всегда выполняю их. Я помогаю группе определить цели и направляю членов группы к достижению этих целей. 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Я вношу свой вклад в работу группы, принимая участие в обсуждениях, выполняя порученные мне задания и помогая определить и достигнуть наши цели. </a:t>
                      </a:r>
                    </a:p>
                  </a:txBody>
                  <a:tcPr marL="45720" marR="4572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Иногда при выполнении порученных заданий мне требуется помощь. Я не могу самостоятельно определить цели и достигнуть их.</a:t>
                      </a:r>
                    </a:p>
                  </a:txBody>
                  <a:tcPr marL="45720" marR="4572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Я стараюсь не участвовать в групповой работе. Я не выполняю порученных мне заданий и не работаю над определением целей, мое поведение мешает группе достичь поставленных целей. </a:t>
                      </a:r>
                    </a:p>
                  </a:txBody>
                  <a:tcPr marL="45720" marR="4572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215</TotalTime>
  <Words>465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Georgia</vt:lpstr>
      <vt:lpstr>Times New Roman</vt:lpstr>
      <vt:lpstr>Trebuchet MS</vt:lpstr>
      <vt:lpstr>Verdana</vt:lpstr>
      <vt:lpstr>Wingdings 2</vt:lpstr>
      <vt:lpstr>Городская</vt:lpstr>
      <vt:lpstr>Десять  способов создания проблемных ситуаций на уроках.  Критерии оценивания деятельности учащихся. </vt:lpstr>
      <vt:lpstr>1 способ</vt:lpstr>
      <vt:lpstr>2 способ</vt:lpstr>
      <vt:lpstr>3 способ</vt:lpstr>
      <vt:lpstr>4,5,6 способ</vt:lpstr>
      <vt:lpstr>7 способ</vt:lpstr>
      <vt:lpstr>8 способ</vt:lpstr>
      <vt:lpstr>9 способ</vt:lpstr>
      <vt:lpstr>10 способ</vt:lpstr>
      <vt:lpstr>Критерии оценивания своей деятельности учениками.  Активное выслушивание членов группы</vt:lpstr>
      <vt:lpstr>Критерии оценивания своей деятельности учениками.  Взаимодействие</vt:lpstr>
      <vt:lpstr>Критерии оценивания своей деятельности учениками.  Вклад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Десять  способов создания проблемных ситуаций</dc:title>
  <dc:creator>сергей</dc:creator>
  <cp:lastModifiedBy>владимир</cp:lastModifiedBy>
  <cp:revision>5</cp:revision>
  <dcterms:created xsi:type="dcterms:W3CDTF">2013-02-13T04:51:53Z</dcterms:created>
  <dcterms:modified xsi:type="dcterms:W3CDTF">2023-06-02T08:13:33Z</dcterms:modified>
</cp:coreProperties>
</file>